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7"/>
  </p:handoutMasterIdLst>
  <p:sldIdLst>
    <p:sldId id="256" r:id="rId3"/>
    <p:sldId id="267" r:id="rId5"/>
    <p:sldId id="268" r:id="rId6"/>
    <p:sldId id="265" r:id="rId7"/>
    <p:sldId id="266" r:id="rId8"/>
    <p:sldId id="271" r:id="rId9"/>
    <p:sldId id="260" r:id="rId10"/>
    <p:sldId id="270" r:id="rId11"/>
    <p:sldId id="261" r:id="rId12"/>
    <p:sldId id="273" r:id="rId13"/>
    <p:sldId id="298" r:id="rId14"/>
    <p:sldId id="259" r:id="rId15"/>
    <p:sldId id="262" r:id="rId16"/>
    <p:sldId id="263" r:id="rId17"/>
    <p:sldId id="276" r:id="rId18"/>
    <p:sldId id="281" r:id="rId19"/>
    <p:sldId id="274" r:id="rId20"/>
    <p:sldId id="275" r:id="rId21"/>
    <p:sldId id="277" r:id="rId22"/>
    <p:sldId id="278" r:id="rId23"/>
    <p:sldId id="282" r:id="rId24"/>
    <p:sldId id="288" r:id="rId25"/>
    <p:sldId id="290" r:id="rId26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2"/>
      </a:buClr>
      <a:buFont typeface="Wingdings" panose="05000000000000000000" pitchFamily="2" charset="2"/>
      <a:buChar char="©"/>
      <a:defRPr sz="3200" b="0" i="1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615"/>
    <p:restoredTop sz="90939"/>
  </p:normalViewPr>
  <p:slideViewPr>
    <p:cSldViewPr showGuides="1">
      <p:cViewPr varScale="1">
        <p:scale>
          <a:sx n="97" d="100"/>
          <a:sy n="97" d="100"/>
        </p:scale>
        <p:origin x="-114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Verso una scuola accogliente</a:t>
            </a: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it-IT" altLang="x-none" sz="1200" i="0" dirty="0">
                <a:latin typeface="Times New Roman" panose="02020603050405020304" charset="0"/>
              </a:rPr>
            </a:fld>
            <a:endParaRPr lang="it-IT" altLang="x-none" sz="1200" i="0" dirty="0">
              <a:latin typeface="Times New Roman" panose="0202060305040502030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8916" name="Rectangle 4"/>
          <p:cNvSpPr>
            <a:spLocks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Fare clic per modificare gli stili del testo dello schema</a:t>
            </a:r>
            <a:endParaRPr kumimoji="1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Secondo livello</a:t>
            </a:r>
            <a:endParaRPr kumimoji="1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Terzo livello</a:t>
            </a:r>
            <a:endParaRPr kumimoji="1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Quarto livello</a:t>
            </a:r>
            <a:endParaRPr kumimoji="1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it-I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Quinto livello</a:t>
            </a:r>
            <a:endParaRPr kumimoji="1" lang="it-IT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spcBef>
                <a:spcPct val="0"/>
              </a:spcBef>
              <a:buClrTx/>
              <a:buFontTx/>
              <a:buNone/>
              <a:defRPr sz="1200" i="0">
                <a:latin typeface="Times New Roman" panose="0202060305040502030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it-IT" altLang="x-none" sz="1200" i="0" dirty="0">
                <a:latin typeface="Times New Roman" panose="02020603050405020304" charset="0"/>
              </a:rPr>
            </a:fld>
            <a:endParaRPr lang="it-IT" altLang="x-none" sz="1200" i="0" dirty="0">
              <a:latin typeface="Times New Roman" panose="0202060305040502030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it-IT" altLang="x-none" sz="1200" i="0" dirty="0">
                <a:latin typeface="Times New Roman" panose="02020603050405020304" charset="0"/>
              </a:rPr>
            </a:fld>
            <a:endParaRPr lang="it-IT" altLang="x-none" sz="1200" i="0" dirty="0">
              <a:latin typeface="Times New Roman" panose="02020603050405020304" charset="0"/>
            </a:endParaRPr>
          </a:p>
        </p:txBody>
      </p:sp>
      <p:sp>
        <p:nvSpPr>
          <p:cNvPr id="39939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3994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it-IT" altLang="x-non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it-IT" altLang="x-none" sz="1200" i="0" dirty="0">
                <a:latin typeface="Times New Roman" panose="02020603050405020304" charset="0"/>
              </a:rPr>
            </a:fld>
            <a:endParaRPr lang="it-IT" altLang="x-none" sz="1200" i="0" dirty="0">
              <a:latin typeface="Times New Roman" panose="02020603050405020304" charset="0"/>
            </a:endParaRPr>
          </a:p>
        </p:txBody>
      </p:sp>
      <p:sp>
        <p:nvSpPr>
          <p:cNvPr id="40963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it-IT" altLang="x-non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it-IT" altLang="x-none" sz="1200" i="0" dirty="0">
                <a:latin typeface="Times New Roman" panose="02020603050405020304" charset="0"/>
              </a:rPr>
            </a:fld>
            <a:endParaRPr lang="it-IT" altLang="x-none" sz="1200" i="0" dirty="0">
              <a:latin typeface="Times New Roman" panose="02020603050405020304" charset="0"/>
            </a:endParaRPr>
          </a:p>
        </p:txBody>
      </p:sp>
      <p:sp>
        <p:nvSpPr>
          <p:cNvPr id="41987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4198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it-IT" altLang="x-non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it-IT" altLang="x-none" sz="1200" i="0" dirty="0">
                <a:latin typeface="Times New Roman" panose="02020603050405020304" charset="0"/>
              </a:rPr>
            </a:fld>
            <a:endParaRPr lang="it-IT" altLang="x-none" sz="1200" i="0" dirty="0">
              <a:latin typeface="Times New Roman" panose="02020603050405020304" charset="0"/>
            </a:endParaRPr>
          </a:p>
        </p:txBody>
      </p:sp>
      <p:sp>
        <p:nvSpPr>
          <p:cNvPr id="43011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it-IT" altLang="x-non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it-IT" altLang="x-none" sz="1200" i="0" dirty="0">
                <a:latin typeface="Times New Roman" panose="02020603050405020304" charset="0"/>
              </a:rPr>
            </a:fld>
            <a:endParaRPr lang="it-IT" altLang="x-none" sz="1200" i="0" dirty="0">
              <a:latin typeface="Times New Roman" panose="02020603050405020304" charset="0"/>
            </a:endParaRPr>
          </a:p>
        </p:txBody>
      </p:sp>
      <p:sp>
        <p:nvSpPr>
          <p:cNvPr id="44035" name="Rectangle 2"/>
          <p:cNvSpPr>
            <a:spLocks noTextEdit="1"/>
          </p:cNvSpPr>
          <p:nvPr>
            <p:ph type="sldImg"/>
          </p:nvPr>
        </p:nvSpPr>
        <p:spPr/>
      </p:sp>
      <p:sp>
        <p:nvSpPr>
          <p:cNvPr id="4403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it-IT" altLang="x-non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>
              <a:spcBef>
                <a:spcPct val="0"/>
              </a:spcBef>
              <a:buClrTx/>
              <a:buFontTx/>
              <a:buNone/>
            </a:pPr>
            <a:fld id="{9A0DB2DC-4C9A-4742-B13C-FB6460FD3503}" type="slidenum">
              <a:rPr lang="it-IT" altLang="x-none" sz="1200" i="0" dirty="0">
                <a:latin typeface="Times New Roman" panose="02020603050405020304" charset="0"/>
              </a:rPr>
            </a:fld>
            <a:endParaRPr lang="it-IT" altLang="x-none" sz="1200" i="0" dirty="0">
              <a:latin typeface="Times New Roman" panose="02020603050405020304" charset="0"/>
            </a:endParaRPr>
          </a:p>
        </p:txBody>
      </p:sp>
      <p:sp>
        <p:nvSpPr>
          <p:cNvPr id="45059" name="Rectangle 1026"/>
          <p:cNvSpPr>
            <a:spLocks noTextEdit="1"/>
          </p:cNvSpPr>
          <p:nvPr>
            <p:ph type="sldImg"/>
          </p:nvPr>
        </p:nvSpPr>
        <p:spPr/>
      </p:sp>
      <p:sp>
        <p:nvSpPr>
          <p:cNvPr id="45060" name="Rectangle 1027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it-IT" altLang="x-non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a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2" name="Titolo 11"/>
          <p:cNvSpPr>
            <a:spLocks noGrp="1"/>
          </p:cNvSpPr>
          <p:nvPr>
            <p:ph type="ctrTitle" hasCustomPrompt="1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25" name="Sottotitolo 24"/>
          <p:cNvSpPr>
            <a:spLocks noGrp="1"/>
          </p:cNvSpPr>
          <p:nvPr>
            <p:ph type="subTitle" idx="1" hasCustomPrompt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11" name="Segnaposto data 30"/>
          <p:cNvSpPr>
            <a:spLocks noGrp="1"/>
          </p:cNvSpPr>
          <p:nvPr>
            <p:ph type="dt" sz="half" idx="2"/>
          </p:nvPr>
        </p:nvSpPr>
        <p:spPr>
          <a:xfrm>
            <a:off x="5870575" y="6557963"/>
            <a:ext cx="2003425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 lang="en-US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2819400" y="6557963"/>
            <a:ext cx="292735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 lang="en-US"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Segnaposto numero diapositiva 28"/>
          <p:cNvSpPr>
            <a:spLocks noGrp="1"/>
          </p:cNvSpPr>
          <p:nvPr>
            <p:ph type="sldNum" sz="quarter" idx="4"/>
          </p:nvPr>
        </p:nvSpPr>
        <p:spPr>
          <a:xfrm>
            <a:off x="7880350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p>
            <a:pPr algn="r"/>
            <a:fld id="{9A0DB2DC-4C9A-4742-B13C-FB6460FD3503}" type="slidenum">
              <a:rPr lang="it-IT" altLang="x-none" dirty="0">
                <a:solidFill>
                  <a:srgbClr val="FFFFFF"/>
                </a:solidFill>
              </a:rPr>
            </a:fld>
            <a:endParaRPr lang="it-IT" altLang="x-none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Segnaposto data 3"/>
          <p:cNvSpPr>
            <a:spLocks noGrp="1"/>
          </p:cNvSpPr>
          <p:nvPr>
            <p:ph type="dt" sz="half" idx="2"/>
          </p:nvPr>
        </p:nvSpPr>
        <p:spPr>
          <a:xfrm>
            <a:off x="4243388" y="6557963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57200" y="6556375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1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254750" y="6553200"/>
            <a:ext cx="587375" cy="228600"/>
          </a:xfrm>
          <a:prstGeom prst="rect">
            <a:avLst/>
          </a:prstGeom>
        </p:spPr>
        <p:txBody>
          <a:bodyPr vert="horz" lIns="0" tIns="0" rIns="0" bIns="0" anchor="b"/>
          <a:p>
            <a:pPr algn="r"/>
            <a:fld id="{9A0DB2DC-4C9A-4742-B13C-FB6460FD3503}" type="slidenum">
              <a:rPr lang="it-IT" altLang="x-none" dirty="0"/>
            </a:fld>
            <a:endParaRPr lang="it-IT" altLang="x-non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</p:txBody>
      </p:sp>
      <p:sp>
        <p:nvSpPr>
          <p:cNvPr id="8" name="Segnaposto data 3"/>
          <p:cNvSpPr>
            <a:spLocks noGrp="1"/>
          </p:cNvSpPr>
          <p:nvPr>
            <p:ph type="dt" sz="half" idx="2"/>
          </p:nvPr>
        </p:nvSpPr>
        <p:spPr>
          <a:xfrm>
            <a:off x="4724400" y="6556375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735138" y="6556375"/>
            <a:ext cx="289560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1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734175" y="6554788"/>
            <a:ext cx="587375" cy="228600"/>
          </a:xfrm>
          <a:prstGeom prst="rect">
            <a:avLst/>
          </a:prstGeom>
        </p:spPr>
        <p:txBody>
          <a:bodyPr vert="horz" lIns="0" tIns="0" rIns="0" bIns="0" anchor="b"/>
          <a:p>
            <a:pPr algn="r"/>
            <a:fld id="{9A0DB2DC-4C9A-4742-B13C-FB6460FD3503}" type="slidenum">
              <a:rPr lang="it-IT" altLang="x-none" dirty="0"/>
            </a:fld>
            <a:endParaRPr lang="it-IT" altLang="x-non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 hasCustomPrompt="1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 hasCustomPrompt="1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 hasCustomPrompt="1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1" hasCustomPrompt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  <a:p>
            <a:pPr lvl="1"/>
            <a:r>
              <a:rPr lang="it-IT" smtClean="0"/>
              <a:t>Secondo livello</a:t>
            </a:r>
            <a:endParaRPr lang="it-IT" smtClean="0"/>
          </a:p>
          <a:p>
            <a:pPr lvl="2"/>
            <a:r>
              <a:rPr lang="it-IT" smtClean="0"/>
              <a:t>Terzo livello</a:t>
            </a:r>
            <a:endParaRPr lang="it-IT" smtClean="0"/>
          </a:p>
          <a:p>
            <a:pPr lvl="3"/>
            <a:r>
              <a:rPr lang="it-IT" smtClean="0"/>
              <a:t>Quarto livello</a:t>
            </a:r>
            <a:endParaRPr lang="it-IT" smtClean="0"/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magine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rot="21240000">
            <a:off x="598488" y="1004888"/>
            <a:ext cx="4319588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ttangolo 9"/>
          <p:cNvSpPr/>
          <p:nvPr/>
        </p:nvSpPr>
        <p:spPr>
          <a:xfrm rot="21420000">
            <a:off x="596900" y="998538"/>
            <a:ext cx="4319588" cy="4313238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  <a:endParaRPr lang="it-IT" smtClean="0"/>
          </a:p>
        </p:txBody>
      </p:sp>
      <p:sp>
        <p:nvSpPr>
          <p:cNvPr id="10" name="Segnaposto immagine 9"/>
          <p:cNvSpPr>
            <a:spLocks noGrp="1"/>
          </p:cNvSpPr>
          <p:nvPr>
            <p:ph type="pic" idx="1" hasCustomPrompt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3000"/>
              <a:buFont typeface="Wingdings 2" panose="05020102010507070707" pitchFamily="18" charset="2"/>
              <a:buNone/>
              <a:defRPr/>
            </a:pPr>
            <a:r>
              <a:rPr kumimoji="0" lang="it-IT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Fare clic sull'icona per inserire un'immagine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egnaposto data 4"/>
          <p:cNvSpPr>
            <a:spLocks noGrp="1"/>
          </p:cNvSpPr>
          <p:nvPr>
            <p:ph type="dt" sz="half" idx="12"/>
          </p:nvPr>
        </p:nvSpPr>
        <p:spPr>
          <a:xfrm>
            <a:off x="4246563" y="6557963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2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Segnaposto numero diapositiva 6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p>
            <a:pPr algn="r"/>
            <a:fld id="{9A0DB2DC-4C9A-4742-B13C-FB6460FD3503}" type="slidenum">
              <a:rPr lang="it-IT" altLang="x-none" dirty="0"/>
            </a:fld>
            <a:endParaRPr lang="it-IT" altLang="x-non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9" name="Rettango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en-US" sz="3200" b="0" i="1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egnaposto titolo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30" name="Segnaposto testo 30"/>
          <p:cNvSpPr>
            <a:spLocks noGrp="1"/>
          </p:cNvSpPr>
          <p:nvPr>
            <p:ph type="body" idx="1"/>
          </p:nvPr>
        </p:nvSpPr>
        <p:spPr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it-IT" altLang="x-none" dirty="0"/>
              <a:t>Fare clic per modificare stili del testo dello schema</a:t>
            </a:r>
            <a:endParaRPr lang="it-IT" altLang="x-none" dirty="0"/>
          </a:p>
          <a:p>
            <a:pPr lvl="1"/>
            <a:r>
              <a:rPr lang="it-IT" altLang="x-none" dirty="0"/>
              <a:t>Secondo livello</a:t>
            </a:r>
            <a:endParaRPr lang="it-IT" altLang="x-none" dirty="0"/>
          </a:p>
          <a:p>
            <a:pPr lvl="2"/>
            <a:r>
              <a:rPr lang="it-IT" altLang="x-none" dirty="0"/>
              <a:t>Terzo livello</a:t>
            </a:r>
            <a:endParaRPr lang="it-IT" altLang="x-none" dirty="0"/>
          </a:p>
          <a:p>
            <a:pPr lvl="3"/>
            <a:r>
              <a:rPr lang="it-IT" altLang="x-none" dirty="0"/>
              <a:t>Quarto livello</a:t>
            </a:r>
            <a:endParaRPr lang="it-IT" altLang="x-none" dirty="0"/>
          </a:p>
          <a:p>
            <a:pPr lvl="4"/>
            <a:r>
              <a:rPr lang="it-IT" altLang="x-none" dirty="0"/>
              <a:t>Quinto livello</a:t>
            </a:r>
            <a:endParaRPr dirty="0"/>
          </a:p>
        </p:txBody>
      </p:sp>
      <p:sp>
        <p:nvSpPr>
          <p:cNvPr id="27" name="Segnaposto data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Char char="©"/>
              <a:defRPr/>
            </a:pPr>
            <a:endParaRPr kumimoji="0" lang="it-IT" sz="1000" b="0" i="1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it-IT" altLang="x-none" dirty="0">
                <a:latin typeface="Tahoma" panose="020B0604030504040204" pitchFamily="34" charset="0"/>
              </a:rPr>
            </a:fld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anose="020B0603020202020204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anose="05020102010507070707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205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anose="05020102010507070707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anose="05000000000000000000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1930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 panose="05020102010507070707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225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215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 panose="05000000000000000000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2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" y="838200"/>
            <a:ext cx="6705600" cy="23622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6000" b="1" i="0" u="none" strike="noStrike" kern="1200" cap="all" spc="0" normalizeH="0" baseline="0" noProof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autostima</a:t>
            </a:r>
            <a:endParaRPr kumimoji="0" lang="it-IT" sz="60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467544" y="320040"/>
            <a:ext cx="7228656" cy="660688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esercizio 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 hasCustomPrompt="1"/>
          </p:nvPr>
        </p:nvSpPr>
        <p:spPr>
          <a:xfrm>
            <a:off x="250825" y="1196975"/>
            <a:ext cx="7369175" cy="4899025"/>
          </a:xfrm>
        </p:spPr>
        <p:txBody>
          <a:bodyPr vert="horz" wrap="square" lIns="91440" tIns="45720" rIns="91440" bIns="45720" anchor="t" anchorCtr="0"/>
          <a:p>
            <a:pPr algn="ctr"/>
            <a:endParaRPr lang="it-IT" altLang="x-none" dirty="0"/>
          </a:p>
          <a:p>
            <a:pPr algn="ctr"/>
            <a:endParaRPr lang="it-IT" altLang="x-none" dirty="0"/>
          </a:p>
          <a:p>
            <a:pPr marL="0" indent="0" algn="ctr">
              <a:buNone/>
            </a:pPr>
            <a:endParaRPr lang="it-IT" altLang="x-none" dirty="0"/>
          </a:p>
          <a:p>
            <a:pPr algn="ctr"/>
            <a:r>
              <a:rPr lang="it-IT" altLang="x-none" sz="2800" dirty="0">
                <a:latin typeface="Tahoma" panose="020B0604030504040204" pitchFamily="34" charset="0"/>
              </a:rPr>
              <a:t>Annotate le qualità che vi descrivono</a:t>
            </a:r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t-IT" altLang="en-US"/>
              <a:t>esercizio </a:t>
            </a:r>
            <a:endParaRPr lang="it-IT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endParaRPr lang="it-IT" altLang="x-none" sz="2800" dirty="0">
              <a:sym typeface="+mn-ea"/>
            </a:endParaRPr>
          </a:p>
          <a:p>
            <a:pPr algn="ctr"/>
            <a:r>
              <a:rPr lang="it-IT" altLang="x-none" sz="2800" dirty="0">
                <a:sym typeface="+mn-ea"/>
              </a:rPr>
              <a:t>Quali sono le qualità che i vostri amici vi riconoscono?</a:t>
            </a:r>
            <a:endParaRPr lang="it-IT" altLang="x-none" sz="2800" dirty="0"/>
          </a:p>
          <a:p>
            <a:pPr marL="0" indent="0" algn="ctr">
              <a:buNone/>
            </a:pPr>
            <a:endParaRPr lang="it-IT" altLang="x-none" sz="2800" dirty="0">
              <a:sym typeface="+mn-ea"/>
            </a:endParaRPr>
          </a:p>
          <a:p>
            <a:pPr marL="0" indent="0" algn="ctr">
              <a:buNone/>
            </a:pPr>
            <a:r>
              <a:rPr lang="it-IT" altLang="x-none" sz="2800" dirty="0">
                <a:sym typeface="+mn-ea"/>
              </a:rPr>
              <a:t>Tra queste qualità quali contribuiscono maggiormente alla vostra autostima?</a:t>
            </a:r>
            <a:endParaRPr lang="it-IT" altLang="x-none" sz="2800" dirty="0"/>
          </a:p>
          <a:p>
            <a:pPr algn="ctr" eaLnBrk="1" hangingPunct="1"/>
            <a:endParaRPr lang="it-IT" altLang="x-none" sz="2800" dirty="0">
              <a:latin typeface="Tahoma" panose="020B0604030504040204" pitchFamily="34" charset="0"/>
            </a:endParaRPr>
          </a:p>
          <a:p>
            <a:pPr algn="ctr"/>
            <a:endParaRPr 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4" name="Rectangle 6"/>
          <p:cNvSpPr>
            <a:spLocks noGrp="1" noChangeArrowheads="1"/>
          </p:cNvSpPr>
          <p:nvPr>
            <p:ph type="title" hasCustomPrompt="1"/>
          </p:nvPr>
        </p:nvSpPr>
        <p:spPr>
          <a:xfrm>
            <a:off x="251520" y="260648"/>
            <a:ext cx="7368480" cy="648072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Domande: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18435" name="Rectangle 7"/>
          <p:cNvSpPr>
            <a:spLocks noGrp="1"/>
          </p:cNvSpPr>
          <p:nvPr>
            <p:ph idx="1" hasCustomPrompt="1"/>
          </p:nvPr>
        </p:nvSpPr>
        <p:spPr>
          <a:xfrm>
            <a:off x="149225" y="1018540"/>
            <a:ext cx="7903210" cy="5392420"/>
          </a:xfrm>
        </p:spPr>
        <p:txBody>
          <a:bodyPr vert="horz" wrap="square" lIns="91440" tIns="45720" rIns="91440" bIns="45720" anchor="t" anchorCtr="0"/>
          <a:p>
            <a:pPr algn="ctr"/>
            <a:r>
              <a:rPr lang="it-IT" altLang="x-none" sz="2800" dirty="0"/>
              <a:t>Descrivete una situazione della vostra vita in cui vi siete sentiti fieri di voi stessi?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Qual è il messaggio più positivo che vi hanno trasmesso i vostri genitori?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Qual è il vostro irripetibile contributo all’umanità? Come vorreste essere ricordati quando lascerete questo mondo?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Quante persone vi sono vicine da permettervi di essere voi stessi senza timore?</a:t>
            </a:r>
            <a:endParaRPr lang="it-IT" altLang="x-none" sz="2800" dirty="0"/>
          </a:p>
          <a:p>
            <a:pPr algn="ctr" eaLnBrk="1" hangingPunct="1">
              <a:lnSpc>
                <a:spcPct val="90000"/>
              </a:lnSpc>
            </a:pPr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6" name="Rectangle 6"/>
          <p:cNvSpPr>
            <a:spLocks noGrp="1" noChangeArrowheads="1"/>
          </p:cNvSpPr>
          <p:nvPr>
            <p:ph type="title" hasCustomPrompt="1"/>
          </p:nvPr>
        </p:nvSpPr>
        <p:spPr>
          <a:xfrm>
            <a:off x="251520" y="260648"/>
            <a:ext cx="7368480" cy="864096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Consigli utili:</a:t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19459" name="Rectangle 7"/>
          <p:cNvSpPr>
            <a:spLocks noGrp="1"/>
          </p:cNvSpPr>
          <p:nvPr>
            <p:ph idx="1" hasCustomPrompt="1"/>
          </p:nvPr>
        </p:nvSpPr>
        <p:spPr>
          <a:xfrm>
            <a:off x="356870" y="548005"/>
            <a:ext cx="7339330" cy="7343775"/>
          </a:xfrm>
        </p:spPr>
        <p:txBody>
          <a:bodyPr vert="horz" wrap="square" lIns="91440" tIns="45720" rIns="91440" bIns="45720" anchor="t" anchorCtr="0"/>
          <a:p>
            <a:pPr algn="ctr"/>
            <a:r>
              <a:rPr lang="it-IT" altLang="x-none" sz="2800" dirty="0"/>
              <a:t>Rinunciate alle manie di perfezionismo, nessuno vi chiede di essere perfetti.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Curate  i legami familiari e di amicizia. Coltivate i rapporti con le persone importanti.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Comunicate con gli altri  in modo chiaro e aperto.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Rispettate i vostri valori. Il che presuppone di averli individuati e affermati.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b="1" dirty="0"/>
              <a:t>Abbiate il coraggio di essere fieri di voi stessi</a:t>
            </a:r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70" name="Rectangle 6"/>
          <p:cNvSpPr>
            <a:spLocks noGrp="1" noChangeArrowheads="1"/>
          </p:cNvSpPr>
          <p:nvPr>
            <p:ph type="title" hasCustomPrompt="1"/>
          </p:nvPr>
        </p:nvSpPr>
        <p:spPr>
          <a:xfrm>
            <a:off x="240665" y="188595"/>
            <a:ext cx="7379335" cy="115443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Esercizio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20483" name="Rectangle 7"/>
          <p:cNvSpPr>
            <a:spLocks noGrp="1"/>
          </p:cNvSpPr>
          <p:nvPr>
            <p:ph idx="1" hasCustomPrompt="1"/>
          </p:nvPr>
        </p:nvSpPr>
        <p:spPr>
          <a:xfrm>
            <a:off x="151130" y="1383030"/>
            <a:ext cx="7545070" cy="5073650"/>
          </a:xfrm>
        </p:spPr>
        <p:txBody>
          <a:bodyPr vert="horz" wrap="square" lIns="91440" tIns="45720" rIns="91440" bIns="45720" anchor="t" anchorCtr="0"/>
          <a:p>
            <a:pPr algn="ctr"/>
            <a:endParaRPr lang="it-IT" altLang="x-none" dirty="0">
              <a:sym typeface="+mn-ea"/>
            </a:endParaRPr>
          </a:p>
          <a:p>
            <a:pPr algn="ctr"/>
            <a:r>
              <a:rPr lang="it-IT" altLang="x-none" sz="2800" dirty="0">
                <a:sym typeface="+mn-ea"/>
              </a:rPr>
              <a:t>Ora riflettete come è il vostro dialogo interno. Se negativo come potreste modificarlo?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Dovete fare un esame importante. Cosa vi dite?</a:t>
            </a:r>
            <a:endParaRPr lang="it-IT" altLang="x-none" sz="2800" dirty="0"/>
          </a:p>
          <a:p>
            <a:pPr marL="0" indent="0" algn="ctr">
              <a:buNone/>
            </a:pPr>
            <a:endParaRPr lang="it-IT" altLang="x-none" sz="2800" dirty="0"/>
          </a:p>
          <a:p>
            <a:pPr algn="ctr"/>
            <a:r>
              <a:rPr lang="it-IT" altLang="x-none" sz="2800" dirty="0"/>
              <a:t>Una persona vi risponde male. Cosa pensate di voi stessi?</a:t>
            </a:r>
            <a:endParaRPr lang="it-IT" altLang="x-none" sz="2800" dirty="0"/>
          </a:p>
          <a:p>
            <a:pPr algn="ctr" eaLnBrk="1" hangingPunct="1"/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8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Esercizio di meditazione</a:t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 hasCustomPrompt="1"/>
          </p:nvPr>
        </p:nvSpPr>
        <p:spPr/>
        <p:txBody>
          <a:bodyPr vert="horz" wrap="square" lIns="91440" tIns="45720" rIns="91440" bIns="45720" anchor="t" anchorCtr="0"/>
          <a:p>
            <a:pPr algn="ctr"/>
            <a:endParaRPr lang="it-IT" altLang="x-none" dirty="0"/>
          </a:p>
          <a:p>
            <a:pPr algn="ctr"/>
            <a:r>
              <a:rPr lang="it-IT" altLang="x-none" sz="2800" dirty="0"/>
              <a:t>Sedetevi comodi, chiudete gli occhi e ripetetevi “Inspiro, avverto la pace, espiro, sto bene” (rallentate il respiro).</a:t>
            </a:r>
            <a:endParaRPr lang="it-IT" altLang="x-none" sz="2800" dirty="0"/>
          </a:p>
          <a:p>
            <a:pPr eaLnBrk="1" hangingPunct="1"/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0898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395536" y="320040"/>
            <a:ext cx="7300664" cy="444664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esercizio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 hasCustomPrompt="1"/>
          </p:nvPr>
        </p:nvSpPr>
        <p:spPr>
          <a:xfrm>
            <a:off x="250825" y="981075"/>
            <a:ext cx="7369175" cy="5472113"/>
          </a:xfrm>
        </p:spPr>
        <p:txBody>
          <a:bodyPr vert="horz" wrap="square" lIns="91440" tIns="45720" rIns="91440" bIns="45720" anchor="t" anchorCtr="0"/>
          <a:p>
            <a:pPr marL="0" indent="0" algn="ctr">
              <a:buNone/>
            </a:pPr>
            <a:endParaRPr lang="it-IT" altLang="x-none" dirty="0"/>
          </a:p>
          <a:p>
            <a:pPr algn="ctr"/>
            <a:endParaRPr lang="it-IT" altLang="x-none" dirty="0"/>
          </a:p>
          <a:p>
            <a:pPr algn="ctr"/>
            <a:endParaRPr lang="it-IT" altLang="x-none" dirty="0"/>
          </a:p>
          <a:p>
            <a:pPr algn="ctr"/>
            <a:endParaRPr lang="it-IT" altLang="x-none" dirty="0"/>
          </a:p>
          <a:p>
            <a:pPr algn="ctr"/>
            <a:r>
              <a:rPr lang="it-IT" altLang="x-none" sz="2800" dirty="0"/>
              <a:t>Elencate i punti di forza che vi riconoscete</a:t>
            </a:r>
            <a:endParaRPr lang="it-IT" altLang="x-none" sz="2800" dirty="0"/>
          </a:p>
          <a:p>
            <a:pPr marL="0" indent="0" algn="ctr">
              <a:buNone/>
            </a:pPr>
            <a:endParaRPr lang="it-IT" altLang="x-none" sz="2800" dirty="0"/>
          </a:p>
          <a:p>
            <a:pPr algn="ctr"/>
            <a:endParaRPr lang="it-IT" altLang="x-none" dirty="0"/>
          </a:p>
          <a:p>
            <a:pPr algn="ctr"/>
            <a:endParaRPr lang="it-IT" altLang="x-none" dirty="0"/>
          </a:p>
          <a:p>
            <a:pPr algn="ctr" eaLnBrk="1" hangingPunct="1"/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3730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323528" y="188640"/>
            <a:ext cx="7296472" cy="1872208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Ricordatevi che si diventa ciò che si pensa!</a:t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it-IT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</a:br>
            <a:endParaRPr kumimoji="0" lang="it-IT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25603" name="Rectangle 3"/>
          <p:cNvSpPr>
            <a:spLocks noGrp="1"/>
          </p:cNvSpPr>
          <p:nvPr>
            <p:ph idx="1" hasCustomPrompt="1"/>
          </p:nvPr>
        </p:nvSpPr>
        <p:spPr>
          <a:xfrm>
            <a:off x="250825" y="1484313"/>
            <a:ext cx="7369175" cy="4611687"/>
          </a:xfrm>
        </p:spPr>
        <p:txBody>
          <a:bodyPr vert="horz" wrap="square" lIns="91440" tIns="45720" rIns="91440" bIns="45720" anchor="t" anchorCtr="0"/>
          <a:p>
            <a:pPr algn="ctr" eaLnBrk="1" hangingPunct="1"/>
            <a:r>
              <a:rPr lang="it-IT" altLang="x-none" sz="2800" dirty="0"/>
              <a:t>Come ci poniamo di fronte agli altri?  </a:t>
            </a:r>
            <a:endParaRPr lang="it-IT" altLang="x-none" sz="2800" dirty="0"/>
          </a:p>
          <a:p>
            <a:pPr algn="ctr" eaLnBrk="1" hangingPunct="1"/>
            <a:endParaRPr lang="it-IT" altLang="x-none" sz="2800" dirty="0"/>
          </a:p>
          <a:p>
            <a:pPr algn="ctr" eaLnBrk="1" hangingPunct="1"/>
            <a:r>
              <a:rPr lang="it-IT" altLang="x-none" sz="2800" dirty="0"/>
              <a:t>Berne (analisi transazionale) ha individuato 4 comportamenti o posizioni esistenziali.</a:t>
            </a:r>
            <a:endParaRPr lang="it-IT" altLang="x-none" sz="2800" dirty="0"/>
          </a:p>
          <a:p>
            <a:pPr algn="ctr" eaLnBrk="1" hangingPunct="1"/>
            <a:endParaRPr lang="it-IT" altLang="x-none" sz="2800" dirty="0"/>
          </a:p>
          <a:p>
            <a:pPr algn="ctr" eaLnBrk="1" hangingPunct="1"/>
            <a:r>
              <a:rPr lang="it-IT" altLang="x-none" sz="2800" dirty="0"/>
              <a:t> Esse dipendono dall’immagine che abbiamo di noi stessi, degli altri e del rapporto che abbiamo instaurato con loro.</a:t>
            </a:r>
            <a:endParaRPr lang="it-IT" altLang="x-none" sz="2800" dirty="0"/>
          </a:p>
          <a:p>
            <a:pPr eaLnBrk="1" hangingPunct="1"/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4" name="Rectangle 2050"/>
          <p:cNvSpPr>
            <a:spLocks noGrp="1" noChangeArrowheads="1"/>
          </p:cNvSpPr>
          <p:nvPr>
            <p:ph type="title" hasCustomPrompt="1"/>
          </p:nvPr>
        </p:nvSpPr>
        <p:spPr>
          <a:xfrm>
            <a:off x="115570" y="609600"/>
            <a:ext cx="7504430" cy="292227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b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311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1 ) Io non accetto me stesso e accetto gli altri  ( meno/ più )</a:t>
            </a:r>
            <a:br>
              <a:rPr kumimoji="0" lang="it-IT" sz="311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311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6802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349885" y="188595"/>
            <a:ext cx="7270115" cy="3240405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2 ) Io accetto me stesso e non accetto gli altri ( più/meno )</a:t>
            </a:r>
            <a:br>
              <a:rPr kumimoji="0" lang="it-IT" sz="311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311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4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autostima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 hasCustomPrompt="1"/>
          </p:nvPr>
        </p:nvSpPr>
        <p:spPr/>
        <p:txBody>
          <a:bodyPr vert="horz" wrap="square" lIns="91440" tIns="45720" rIns="91440" bIns="45720" anchor="t" anchorCtr="0"/>
          <a:p>
            <a:pPr algn="ctr" eaLnBrk="1" hangingPunct="1">
              <a:buNone/>
            </a:pPr>
            <a:endParaRPr lang="it-IT" altLang="x-none" sz="2800" dirty="0"/>
          </a:p>
          <a:p>
            <a:pPr algn="ctr" eaLnBrk="1" hangingPunct="1">
              <a:buNone/>
            </a:pPr>
            <a:r>
              <a:rPr lang="it-IT" altLang="x-none" sz="2800" dirty="0"/>
              <a:t>Per poter essere se stessi e arricchire questo pianeta con quello che abbiamo da dare dobbiamo possedere un livello di autostima che ci permetta di esprimere tutto ciò che abbiamo dentro.</a:t>
            </a:r>
            <a:endParaRPr lang="it-IT" altLang="x-none" sz="2800" dirty="0"/>
          </a:p>
          <a:p>
            <a:pPr algn="ctr" eaLnBrk="1" hangingPunct="1">
              <a:buNone/>
            </a:pPr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6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513715" y="476885"/>
            <a:ext cx="7182485" cy="3429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it-IT" sz="311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it-IT" sz="311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it-IT" sz="311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3 ) Io non accetto me stesso né gli altri </a:t>
            </a:r>
            <a:b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( meno / meno )</a:t>
            </a:r>
            <a:b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2800" b="1" i="0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6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377190" y="1845310"/>
            <a:ext cx="7330440" cy="196723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4 ) Io accetto me stesso, riconosco il mio valore e accetto gli altri e il loro valore ( più/ più )    </a:t>
            </a:r>
            <a:br>
              <a:rPr kumimoji="0" lang="it-IT" sz="2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6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323528" y="548680"/>
            <a:ext cx="7300664" cy="72008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Una buona notizia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idx="1" hasCustomPrompt="1"/>
          </p:nvPr>
        </p:nvSpPr>
        <p:spPr>
          <a:xfrm>
            <a:off x="107950" y="1268413"/>
            <a:ext cx="7516813" cy="5116512"/>
          </a:xfrm>
        </p:spPr>
        <p:txBody>
          <a:bodyPr vert="horz" wrap="square" lIns="91440" tIns="45720" rIns="91440" bIns="45720" anchor="t" anchorCtr="0"/>
          <a:p>
            <a:endParaRPr lang="it-IT" altLang="x-none" b="1" dirty="0"/>
          </a:p>
          <a:p>
            <a:pPr algn="ctr"/>
            <a:r>
              <a:rPr lang="it-IT" altLang="x-none" sz="2800" b="1" dirty="0"/>
              <a:t>L’atteggiamento mentale può essere modificato</a:t>
            </a:r>
            <a:r>
              <a:rPr lang="it-IT" altLang="x-none" sz="2800" dirty="0"/>
              <a:t>. 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Ogni situazione ha aspetti positivi e negativi insieme, bisogna </a:t>
            </a:r>
            <a:r>
              <a:rPr lang="it-IT" altLang="x-none" sz="2800" b="1" dirty="0"/>
              <a:t>concentrarsi sul positivo</a:t>
            </a:r>
            <a:r>
              <a:rPr lang="it-IT" altLang="x-none" sz="2800" dirty="0"/>
              <a:t> e assumersi le proprie responsabilità invece di biasimare se stessi o gli altri. 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marL="0" indent="0" algn="ctr" eaLnBrk="1" hangingPunct="1">
              <a:lnSpc>
                <a:spcPct val="90000"/>
              </a:lnSpc>
              <a:buNone/>
            </a:pPr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1" name="Rectangle 3"/>
          <p:cNvSpPr>
            <a:spLocks noGrp="1"/>
          </p:cNvSpPr>
          <p:nvPr>
            <p:ph idx="1" hasCustomPrompt="1"/>
          </p:nvPr>
        </p:nvSpPr>
        <p:spPr>
          <a:xfrm>
            <a:off x="179388" y="1341438"/>
            <a:ext cx="7516812" cy="5114925"/>
          </a:xfrm>
        </p:spPr>
        <p:txBody>
          <a:bodyPr vert="horz" wrap="square" lIns="91440" tIns="45720" rIns="91440" bIns="45720" anchor="t" anchorCtr="0"/>
          <a:p>
            <a:pPr algn="ctr"/>
            <a:endParaRPr lang="it-IT" altLang="x-none" sz="3600" b="1" dirty="0"/>
          </a:p>
          <a:p>
            <a:pPr algn="ctr"/>
            <a:r>
              <a:rPr lang="it-IT" altLang="x-none" sz="3600" b="1" dirty="0"/>
              <a:t>Ricordati che l’autostima è un fatto di percezione e di interpretazione della realtà! </a:t>
            </a:r>
            <a:endParaRPr lang="it-IT" altLang="x-none" sz="3600" dirty="0"/>
          </a:p>
          <a:p>
            <a:pPr algn="ctr" eaLnBrk="1" hangingPunct="1">
              <a:lnSpc>
                <a:spcPct val="90000"/>
              </a:lnSpc>
            </a:pPr>
            <a:endParaRPr lang="it-IT" altLang="x-none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Esercizio : Medita questa frase</a:t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 hasCustomPrompt="1"/>
          </p:nvPr>
        </p:nvSpPr>
        <p:spPr>
          <a:xfrm>
            <a:off x="228600" y="2438400"/>
            <a:ext cx="7391400" cy="3657600"/>
          </a:xfrm>
        </p:spPr>
        <p:txBody>
          <a:bodyPr vert="horz" wrap="square" lIns="91440" tIns="45720" rIns="91440" bIns="45720" anchor="t" anchorCtr="0"/>
          <a:p>
            <a:pPr algn="ctr">
              <a:buNone/>
            </a:pPr>
            <a:r>
              <a:rPr lang="it-IT" altLang="x-none" sz="2800" dirty="0"/>
              <a:t>“In tutto il mondo non esiste nessuno che sia come me. Io sono io e ciò che sono è unico”   </a:t>
            </a:r>
            <a:endParaRPr lang="it-IT" altLang="x-none" sz="2800" dirty="0"/>
          </a:p>
          <a:p>
            <a:pPr algn="ctr">
              <a:buNone/>
            </a:pPr>
            <a:r>
              <a:rPr lang="it-IT" altLang="x-none" sz="2800" dirty="0"/>
              <a:t> 					Virginia Satir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eaLnBrk="1" hangingPunct="1"/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426720" y="320040"/>
            <a:ext cx="7269480" cy="850265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due punti nodali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 hasCustomPrompt="1"/>
          </p:nvPr>
        </p:nvSpPr>
        <p:spPr>
          <a:xfrm>
            <a:off x="179388" y="1628775"/>
            <a:ext cx="7440612" cy="4467225"/>
          </a:xfrm>
        </p:spPr>
        <p:txBody>
          <a:bodyPr vert="horz" wrap="square" lIns="91440" tIns="45720" rIns="91440" bIns="45720" anchor="t" anchorCtr="0"/>
          <a:p>
            <a:pPr algn="ctr"/>
            <a:r>
              <a:rPr lang="it-IT" altLang="x-none" sz="2800" dirty="0"/>
              <a:t>L’autostima si può riassumere in </a:t>
            </a:r>
            <a:r>
              <a:rPr lang="it-IT" altLang="x-none" sz="2800" b="1" dirty="0"/>
              <a:t>due</a:t>
            </a:r>
            <a:r>
              <a:rPr lang="it-IT" altLang="x-none" sz="2800" dirty="0"/>
              <a:t> punti nodali:</a:t>
            </a:r>
            <a:endParaRPr lang="it-IT" altLang="x-none" sz="2800" dirty="0"/>
          </a:p>
          <a:p>
            <a:pPr algn="ctr"/>
            <a:r>
              <a:rPr lang="it-IT" altLang="x-none" sz="2800" b="1" dirty="0"/>
              <a:t>percezione di una competenza personale</a:t>
            </a:r>
            <a:endParaRPr lang="it-IT" altLang="x-none" sz="2800" b="1" dirty="0"/>
          </a:p>
          <a:p>
            <a:pPr algn="ctr"/>
            <a:r>
              <a:rPr lang="it-IT" altLang="x-none" sz="2800" b="1" dirty="0"/>
              <a:t>intima convinzione di avere un valore intrinseco in quanto persona</a:t>
            </a:r>
            <a:endParaRPr lang="it-IT" altLang="x-none" sz="2800" dirty="0"/>
          </a:p>
          <a:p>
            <a:pPr algn="ctr" eaLnBrk="1" hangingPunct="1"/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8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autostima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 hasCustomPrompt="1"/>
          </p:nvPr>
        </p:nvSpPr>
        <p:spPr>
          <a:xfrm>
            <a:off x="179388" y="1700213"/>
            <a:ext cx="7440612" cy="4395787"/>
          </a:xfrm>
        </p:spPr>
        <p:txBody>
          <a:bodyPr vert="horz" wrap="square" lIns="91440" tIns="45720" rIns="91440" bIns="45720" anchor="t" anchorCtr="0"/>
          <a:p>
            <a:pPr marL="0" indent="0" algn="ctr">
              <a:buNone/>
            </a:pPr>
            <a:r>
              <a:rPr lang="it-IT" altLang="x-none" sz="2800" b="1" dirty="0"/>
              <a:t>Essa richiede che la persona: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accetti se stessa così come è</a:t>
            </a:r>
            <a:endParaRPr lang="it-IT" altLang="x-none" sz="2800" dirty="0"/>
          </a:p>
          <a:p>
            <a:pPr algn="ctr"/>
            <a:r>
              <a:rPr lang="it-IT" altLang="x-none" sz="2800" dirty="0"/>
              <a:t>gestisca le proprie emozioni</a:t>
            </a:r>
            <a:endParaRPr lang="it-IT" altLang="x-none" sz="2800" dirty="0"/>
          </a:p>
          <a:p>
            <a:pPr algn="ctr"/>
            <a:r>
              <a:rPr lang="it-IT" altLang="x-none" sz="2800" dirty="0"/>
              <a:t>affronti i conflitti</a:t>
            </a:r>
            <a:endParaRPr lang="it-IT" altLang="x-none" sz="2800" dirty="0"/>
          </a:p>
          <a:p>
            <a:pPr algn="ctr"/>
            <a:r>
              <a:rPr lang="it-IT" altLang="x-none" sz="2800" dirty="0"/>
              <a:t>accetti la realtà</a:t>
            </a:r>
            <a:endParaRPr lang="it-IT" altLang="x-none" sz="2800" dirty="0"/>
          </a:p>
          <a:p>
            <a:pPr algn="ctr"/>
            <a:r>
              <a:rPr lang="it-IT" altLang="x-none" sz="2800" dirty="0"/>
              <a:t>abbia fiducia in sé</a:t>
            </a:r>
            <a:endParaRPr lang="it-IT" altLang="x-none" sz="2800" dirty="0"/>
          </a:p>
          <a:p>
            <a:pPr algn="ctr" eaLnBrk="1" hangingPunct="1"/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8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395536" y="0"/>
            <a:ext cx="7300664" cy="146304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Come si costruisce l’autostima?</a:t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 hasCustomPrompt="1"/>
          </p:nvPr>
        </p:nvSpPr>
        <p:spPr/>
        <p:txBody>
          <a:bodyPr vert="horz" wrap="square" lIns="91440" tIns="45720" rIns="91440" bIns="45720" anchor="t" anchorCtr="0"/>
          <a:p>
            <a:pPr algn="ctr"/>
            <a:r>
              <a:rPr lang="it-IT" altLang="x-none" sz="2800" dirty="0"/>
              <a:t>Nasce dal contatto con gli altri. I genitori prima di tutto, gli amici, gli insegnanti; tutti a loro modo influiscono sulla percezione che l’individuo ha di se stesso.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In età adulta l’ambiente gioca un ruolo importante, che va ad aggiungersi agli influssi subiti durante l’infanzia.</a:t>
            </a:r>
            <a:endParaRPr lang="it-IT" altLang="x-none" sz="2800" dirty="0"/>
          </a:p>
          <a:p>
            <a:pPr eaLnBrk="1" hangingPunct="1"/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8" name="Rectangle 6"/>
          <p:cNvSpPr>
            <a:spLocks noGrp="1" noChangeArrowheads="1"/>
          </p:cNvSpPr>
          <p:nvPr>
            <p:ph type="title" hasCustomPrompt="1"/>
          </p:nvPr>
        </p:nvSpPr>
        <p:spPr>
          <a:xfrm>
            <a:off x="179512" y="0"/>
            <a:ext cx="7440488" cy="90872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I messaggi negativi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14339" name="Rectangle 7"/>
          <p:cNvSpPr>
            <a:spLocks noGrp="1"/>
          </p:cNvSpPr>
          <p:nvPr>
            <p:ph idx="1" hasCustomPrompt="1"/>
          </p:nvPr>
        </p:nvSpPr>
        <p:spPr>
          <a:xfrm>
            <a:off x="284480" y="1450975"/>
            <a:ext cx="7335520" cy="4645025"/>
          </a:xfrm>
        </p:spPr>
        <p:txBody>
          <a:bodyPr vert="horz" wrap="square" lIns="91440" tIns="45720" rIns="91440" bIns="45720" anchor="t" anchorCtr="0"/>
          <a:p>
            <a:pPr algn="ctr"/>
            <a:r>
              <a:rPr lang="it-IT" altLang="x-none" sz="2800" dirty="0"/>
              <a:t>I messaggi negativi possono indurre una persona ad avere una percezione negativa di sé (</a:t>
            </a:r>
            <a:r>
              <a:rPr lang="it-IT" altLang="x-none" sz="2800" b="1" dirty="0"/>
              <a:t>dialogo interno negativo</a:t>
            </a:r>
            <a:r>
              <a:rPr lang="it-IT" altLang="x-none" sz="2800" dirty="0"/>
              <a:t>).</a:t>
            </a:r>
            <a:endParaRPr lang="it-IT" altLang="x-none" sz="2800" dirty="0"/>
          </a:p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Frasi che feriscono,le critiche continue,le aspettative troppo elevate o basse, il fallimento scolastico ecc sono tutti elementi che interferiscono nella costruzione dell’autostima.</a:t>
            </a:r>
            <a:endParaRPr lang="it-IT" altLang="x-none" sz="2800" dirty="0"/>
          </a:p>
          <a:p>
            <a:pPr algn="ctr" eaLnBrk="1" hangingPunct="1"/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4" name="Rectangle 2"/>
          <p:cNvSpPr>
            <a:spLocks noGrp="1" noChangeArrowheads="1"/>
          </p:cNvSpPr>
          <p:nvPr>
            <p:ph type="title" hasCustomPrompt="1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200" b="1" i="0" u="none" strike="noStrike" kern="1200" cap="all" spc="0" normalizeH="0" baseline="0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ahoma" panose="020B0604030504040204" pitchFamily="34" charset="0"/>
                <a:ea typeface="+mj-ea"/>
                <a:cs typeface="+mj-cs"/>
              </a:rPr>
              <a:t>Ricordate…</a:t>
            </a:r>
            <a:endParaRPr kumimoji="0" lang="it-IT" sz="2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 hasCustomPrompt="1"/>
          </p:nvPr>
        </p:nvSpPr>
        <p:spPr>
          <a:xfrm>
            <a:off x="228600" y="2057400"/>
            <a:ext cx="7391400" cy="4038600"/>
          </a:xfrm>
        </p:spPr>
        <p:txBody>
          <a:bodyPr vert="horz" wrap="square" lIns="91440" tIns="45720" rIns="91440" bIns="45720" anchor="t" anchorCtr="0"/>
          <a:p>
            <a:pPr algn="ctr" eaLnBrk="1" hangingPunct="1">
              <a:lnSpc>
                <a:spcPct val="90000"/>
              </a:lnSpc>
              <a:buNone/>
            </a:pPr>
            <a:r>
              <a:rPr lang="it-IT" altLang="x-none" sz="2800" b="1" dirty="0"/>
              <a:t>L’importante non è ciò che gli altri fanno di noi, ma quello che noi facciamo di ciò che gli altri hanno fatto di noi.  </a:t>
            </a:r>
            <a:endParaRPr lang="it-IT" altLang="x-none" sz="2800" b="1" dirty="0"/>
          </a:p>
          <a:p>
            <a:pPr algn="ctr" eaLnBrk="1" hangingPunct="1">
              <a:lnSpc>
                <a:spcPct val="90000"/>
              </a:lnSpc>
              <a:buNone/>
            </a:pPr>
            <a:endParaRPr lang="it-IT" altLang="x-none" sz="2800" b="1" dirty="0"/>
          </a:p>
          <a:p>
            <a:pPr algn="ctr" eaLnBrk="1" hangingPunct="1">
              <a:lnSpc>
                <a:spcPct val="90000"/>
              </a:lnSpc>
              <a:buNone/>
            </a:pPr>
            <a:r>
              <a:rPr lang="it-IT" altLang="x-none" sz="2800" dirty="0"/>
              <a:t>Sartre</a:t>
            </a:r>
            <a:endParaRPr lang="it-IT" altLang="x-none" sz="2800" dirty="0"/>
          </a:p>
          <a:p>
            <a:pPr algn="ctr" eaLnBrk="1" hangingPunct="1">
              <a:lnSpc>
                <a:spcPct val="90000"/>
              </a:lnSpc>
              <a:buNone/>
            </a:pPr>
            <a:endParaRPr lang="it-IT" altLang="x-none" sz="2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22" name="Rectangle 6"/>
          <p:cNvSpPr>
            <a:spLocks noGrp="1" noChangeArrowheads="1"/>
          </p:cNvSpPr>
          <p:nvPr>
            <p:ph type="title" hasCustomPrompt="1"/>
          </p:nvPr>
        </p:nvSpPr>
        <p:spPr>
          <a:xfrm>
            <a:off x="179512" y="609600"/>
            <a:ext cx="7440488" cy="731168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Aumentare la propria autostima</a:t>
            </a:r>
            <a:b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ahoma" panose="020B0604030504040204" pitchFamily="34" charset="0"/>
              <a:ea typeface="+mj-ea"/>
              <a:cs typeface="+mj-cs"/>
            </a:endParaRPr>
          </a:p>
        </p:txBody>
      </p:sp>
      <p:sp>
        <p:nvSpPr>
          <p:cNvPr id="16387" name="Rectangle 7"/>
          <p:cNvSpPr>
            <a:spLocks noGrp="1"/>
          </p:cNvSpPr>
          <p:nvPr>
            <p:ph idx="1" hasCustomPrompt="1"/>
          </p:nvPr>
        </p:nvSpPr>
        <p:spPr>
          <a:xfrm>
            <a:off x="468313" y="1196975"/>
            <a:ext cx="7227887" cy="5259388"/>
          </a:xfrm>
        </p:spPr>
        <p:txBody>
          <a:bodyPr vert="horz" wrap="square" lIns="91440" tIns="45720" rIns="91440" bIns="45720" anchor="t" anchorCtr="0"/>
          <a:p>
            <a:pPr algn="ctr"/>
            <a:endParaRPr lang="it-IT" altLang="x-none" sz="2800" dirty="0"/>
          </a:p>
          <a:p>
            <a:pPr algn="ctr"/>
            <a:r>
              <a:rPr lang="it-IT" altLang="x-none" sz="2800" dirty="0"/>
              <a:t>Bisogna prima di tutto assumersi la responsabilità del cambiamento che si desidera realizzare e poi  rinforzare in noi stessi la convinzione del nostro valore come persona. </a:t>
            </a:r>
            <a:endParaRPr lang="it-IT" altLang="x-none" sz="2800" dirty="0"/>
          </a:p>
          <a:p>
            <a:pPr algn="ctr"/>
            <a:r>
              <a:rPr lang="it-IT" altLang="x-none" sz="2800" dirty="0"/>
              <a:t>Guardiamoci positivamente.</a:t>
            </a:r>
            <a:endParaRPr lang="it-IT" altLang="x-none" sz="2800" dirty="0"/>
          </a:p>
          <a:p>
            <a:pPr algn="ctr" eaLnBrk="1" hangingPunct="1">
              <a:lnSpc>
                <a:spcPct val="90000"/>
              </a:lnSpc>
            </a:pPr>
            <a:endParaRPr lang="it-IT" altLang="x-none" sz="28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cut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to">
  <a:themeElements>
    <a:clrScheme name="Mi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3891</Words>
  <Application>WPS Slides</Application>
  <PresentationFormat>Presentazione su schermo (4:3)</PresentationFormat>
  <Paragraphs>150</Paragraphs>
  <Slides>23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5" baseType="lpstr">
      <vt:lpstr>Arial</vt:lpstr>
      <vt:lpstr>SimSun</vt:lpstr>
      <vt:lpstr>Wingdings</vt:lpstr>
      <vt:lpstr>Tahoma</vt:lpstr>
      <vt:lpstr>Times New Roman</vt:lpstr>
      <vt:lpstr>Trebuchet MS</vt:lpstr>
      <vt:lpstr>Wingdings 2</vt:lpstr>
      <vt:lpstr>Wingdings 2</vt:lpstr>
      <vt:lpstr>Wingdings</vt:lpstr>
      <vt:lpstr>Microsoft YaHei</vt:lpstr>
      <vt:lpstr>Arial Unicode MS</vt:lpstr>
      <vt:lpstr>Mito</vt:lpstr>
      <vt:lpstr>autostima</vt:lpstr>
      <vt:lpstr>autostima</vt:lpstr>
      <vt:lpstr>Esercizio : Medita questa frase </vt:lpstr>
      <vt:lpstr>due punti nodali</vt:lpstr>
      <vt:lpstr>autostima</vt:lpstr>
      <vt:lpstr>Come si costruisce l’autostima? </vt:lpstr>
      <vt:lpstr>I messaggi negativi</vt:lpstr>
      <vt:lpstr>Ricordate…</vt:lpstr>
      <vt:lpstr>Aumentare la propria autostima </vt:lpstr>
      <vt:lpstr>esercizio </vt:lpstr>
      <vt:lpstr>esercizio </vt:lpstr>
      <vt:lpstr>Domande:</vt:lpstr>
      <vt:lpstr>Consigli utili: </vt:lpstr>
      <vt:lpstr> Esercizio</vt:lpstr>
      <vt:lpstr>Esercizio di meditazione </vt:lpstr>
      <vt:lpstr>esercizio</vt:lpstr>
      <vt:lpstr>Ricordatevi che si diventa ciò che si pensa!  </vt:lpstr>
      <vt:lpstr>          1 ) Io non accetto me stesso e accetto gli altri  ( meno/ più ) </vt:lpstr>
      <vt:lpstr>2 ) Io accetto me stesso e non accetto gli altri ( più/meno ) </vt:lpstr>
      <vt:lpstr>   3 ) Io non accetto me stesso né gli altri  ( - /- ) </vt:lpstr>
      <vt:lpstr>4 ) Io accetto me stesso, riconosco il mio valore e accetto gli altri e il loro valore ( +/+ )     </vt:lpstr>
      <vt:lpstr>Una buona notizia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/>
  <cp:lastModifiedBy>Roberto Mignani</cp:lastModifiedBy>
  <cp:revision>59</cp:revision>
  <dcterms:created xsi:type="dcterms:W3CDTF">2025-02-10T11:11:00Z</dcterms:created>
  <dcterms:modified xsi:type="dcterms:W3CDTF">2025-05-08T10:49:22Z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65F00086B876414D8C71BAC330DC9AB7_12</vt:lpwstr>
  </property>
  <property fmtid="{D5CDD505-2E9C-101B-9397-08002B2CF9AE}" pid="3" name="KSOProductBuildVer">
    <vt:lpwstr>1033-12.2.0.20795</vt:lpwstr>
  </property>
</Properties>
</file>